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12192000" cy="68580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2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49"/>
        <p:guide pos="2229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8" y="0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9437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b="1"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dt" idx="10"/>
          </p:nvPr>
        </p:nvSpPr>
        <p:spPr>
          <a:xfrm>
            <a:off x="4143588" y="0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3967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153" name="Google Shape;153;p10:notes"/>
          <p:cNvSpPr txBox="1">
            <a:spLocks noGrp="1"/>
          </p:cNvSpPr>
          <p:nvPr>
            <p:ph type="dt" idx="10"/>
          </p:nvPr>
        </p:nvSpPr>
        <p:spPr>
          <a:xfrm>
            <a:off x="4143588" y="0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3780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9677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3887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1468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4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810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dt" idx="10"/>
          </p:nvPr>
        </p:nvSpPr>
        <p:spPr>
          <a:xfrm>
            <a:off x="4143588" y="0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101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b="1"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dt" idx="10"/>
          </p:nvPr>
        </p:nvSpPr>
        <p:spPr>
          <a:xfrm>
            <a:off x="4143588" y="0"/>
            <a:ext cx="3169921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8183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125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8183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3109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4566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600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979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282701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639604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067">
          <p15:clr>
            <a:srgbClr val="FBAE40"/>
          </p15:clr>
        </p15:guide>
        <p15:guide id="2" pos="9259">
          <p15:clr>
            <a:srgbClr val="FBAE40"/>
          </p15:clr>
        </p15:guide>
        <p15:guide id="3" pos="600">
          <p15:clr>
            <a:srgbClr val="FBAE40"/>
          </p15:clr>
        </p15:guide>
        <p15:guide id="4" pos="5208">
          <p15:clr>
            <a:srgbClr val="FBAE40"/>
          </p15:clr>
        </p15:guide>
        <p15:guide id="5" orient="horz" pos="828">
          <p15:clr>
            <a:srgbClr val="FBAE40"/>
          </p15:clr>
        </p15:guide>
        <p15:guide id="6" pos="800">
          <p15:clr>
            <a:srgbClr val="FBAE40"/>
          </p15:clr>
        </p15:guide>
        <p15:guide id="7" pos="69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3"/>
          </p:nvPr>
        </p:nvSpPr>
        <p:spPr>
          <a:xfrm>
            <a:off x="1270001" y="2174878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4"/>
          </p:nvPr>
        </p:nvSpPr>
        <p:spPr>
          <a:xfrm>
            <a:off x="6408617" y="2174878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78833" y="1761435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1278468" y="4108454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1067">
          <p15:clr>
            <a:srgbClr val="FBAE40"/>
          </p15:clr>
        </p15:guide>
        <p15:guide id="2" pos="9259">
          <p15:clr>
            <a:srgbClr val="FBAE40"/>
          </p15:clr>
        </p15:guide>
        <p15:guide id="3" pos="600">
          <p15:clr>
            <a:srgbClr val="FBAE40"/>
          </p15:clr>
        </p15:guide>
        <p15:guide id="4" pos="5208">
          <p15:clr>
            <a:srgbClr val="FBAE40"/>
          </p15:clr>
        </p15:guide>
        <p15:guide id="5" orient="horz" pos="828">
          <p15:clr>
            <a:srgbClr val="FBAE40"/>
          </p15:clr>
        </p15:guide>
        <p15:guide id="6" pos="800">
          <p15:clr>
            <a:srgbClr val="FBAE40"/>
          </p15:clr>
        </p15:guide>
        <p15:guide id="7" pos="694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sldNum" idx="12"/>
          </p:nvPr>
        </p:nvSpPr>
        <p:spPr>
          <a:xfrm>
            <a:off x="1298942" y="6265304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9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9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/>
          <p:nvPr/>
        </p:nvSpPr>
        <p:spPr>
          <a:xfrm rot="-54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 rot="-5400000">
            <a:off x="-2255519" y="2278381"/>
            <a:ext cx="573024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433790" y="6174257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433788" y="6174257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pos="800">
          <p15:clr>
            <a:srgbClr val="F26B43"/>
          </p15:clr>
        </p15:guide>
        <p15:guide id="4" orient="horz" pos="1344">
          <p15:clr>
            <a:srgbClr val="F26B43"/>
          </p15:clr>
        </p15:guide>
        <p15:guide id="5" pos="512">
          <p15:clr>
            <a:srgbClr val="F26B43"/>
          </p15:clr>
        </p15:guide>
        <p15:guide id="6" orient="horz" pos="1056">
          <p15:clr>
            <a:srgbClr val="F26B43"/>
          </p15:clr>
        </p15:guide>
        <p15:guide id="7" orient="horz" pos="828">
          <p15:clr>
            <a:srgbClr val="F26B43"/>
          </p15:clr>
        </p15:guide>
        <p15:guide id="8" pos="6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New Jersey Slides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Tax Year 2018</a:t>
            </a:r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Wages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1278833" y="1793966"/>
            <a:ext cx="9753600" cy="4225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62"/>
              <a:buChar char="■"/>
            </a:pPr>
            <a:r>
              <a:rPr lang="en-US" sz="3600" dirty="0"/>
              <a:t>Pre-tax medical insurance through employer</a:t>
            </a:r>
            <a:endParaRPr sz="3600"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558"/>
              <a:buChar char="─"/>
            </a:pPr>
            <a:r>
              <a:rPr lang="en-US" dirty="0"/>
              <a:t>Taxpayer pays premiums with before-tax money, reducing taxable wages</a:t>
            </a:r>
            <a:endParaRPr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558"/>
              <a:buChar char="─"/>
            </a:pPr>
            <a:r>
              <a:rPr lang="en-US" dirty="0"/>
              <a:t>W-2 Box 1 shows Federal Wages after pre-tax health insurance premiums are subtracted</a:t>
            </a:r>
            <a:endParaRPr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558"/>
              <a:buChar char="─"/>
            </a:pPr>
            <a:r>
              <a:rPr lang="en-US" dirty="0"/>
              <a:t>Taxpayer receives tax benefit of reduced wages, so can’t itemize as medical expense on Schedule A</a:t>
            </a:r>
            <a:endParaRPr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Pretax Medical Insurance Expenses</a:t>
            </a:r>
            <a:endParaRPr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1305" lvl="0" indent="-341305">
              <a:lnSpc>
                <a:spcPct val="80000"/>
              </a:lnSpc>
              <a:buSzPts val="2062"/>
            </a:pPr>
            <a:r>
              <a:rPr lang="en-US" sz="3600" dirty="0"/>
              <a:t>NJ does not consider these premiums pre-tax, so W-2 Box 16 shows gross State Wages</a:t>
            </a:r>
          </a:p>
          <a:p>
            <a:pPr marL="914377" lvl="1" indent="-338130">
              <a:lnSpc>
                <a:spcPct val="80000"/>
              </a:lnSpc>
              <a:buSzPts val="2558"/>
            </a:pPr>
            <a:r>
              <a:rPr lang="en-US" dirty="0"/>
              <a:t>Difference between Federal and State Wages on W-2 a clue that Taxpayer paid pre-tax premiums.  Probe with client </a:t>
            </a:r>
          </a:p>
          <a:p>
            <a:pPr marL="914377" lvl="1" indent="-338130">
              <a:lnSpc>
                <a:spcPct val="80000"/>
              </a:lnSpc>
              <a:buSzPts val="2558"/>
            </a:pPr>
            <a:r>
              <a:rPr lang="en-US" dirty="0"/>
              <a:t>May be able to claim premiums as medical expense on NJ 1040 Line 31</a:t>
            </a:r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Pretax Medical Insurance Expenses </a:t>
            </a:r>
            <a:r>
              <a:rPr lang="en-US" sz="3200" dirty="0"/>
              <a:t>– cont’d</a:t>
            </a:r>
          </a:p>
        </p:txBody>
      </p:sp>
    </p:spTree>
    <p:extLst>
      <p:ext uri="{BB962C8B-B14F-4D97-AF65-F5344CB8AC3E}">
        <p14:creationId xmlns:p14="http://schemas.microsoft.com/office/powerpoint/2010/main" val="352624587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64" name="Google Shape;164;p20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65" name="Google Shape;165;p20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61"/>
              <a:buChar char="■"/>
            </a:pPr>
            <a:r>
              <a:rPr lang="en-US" sz="3230" dirty="0"/>
              <a:t>Obtain pre-tax medical expenses from taxpayer’s last pay stub for year</a:t>
            </a:r>
            <a:endParaRPr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992"/>
              <a:buChar char="─"/>
            </a:pPr>
            <a:r>
              <a:rPr lang="en-US" sz="2720" dirty="0"/>
              <a:t>Identify which pre-tax deductions are medical.  Can be other things too</a:t>
            </a:r>
            <a:endParaRPr dirty="0"/>
          </a:p>
          <a:p>
            <a:pPr marL="341305" lvl="0" indent="-341305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83"/>
              <a:buChar char="■"/>
            </a:pPr>
            <a:r>
              <a:rPr lang="en-US" sz="2975" dirty="0"/>
              <a:t>These pre-tax benefits are often called Cafeteria or Section 125 plans</a:t>
            </a:r>
            <a:endParaRPr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992"/>
              <a:buChar char="─"/>
            </a:pPr>
            <a:r>
              <a:rPr lang="en-US" sz="2720" dirty="0"/>
              <a:t>These plans allow employee to choose personalized mix of benefits (medical, dental,  vision, legal services, day care, etc.) under Section 125 of the tax laws</a:t>
            </a:r>
            <a:endParaRPr dirty="0"/>
          </a:p>
          <a:p>
            <a:pPr marL="341305" lvl="0" indent="-220400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04"/>
              <a:buNone/>
            </a:pPr>
            <a:endParaRPr sz="2720" dirty="0"/>
          </a:p>
        </p:txBody>
      </p:sp>
      <p:sp>
        <p:nvSpPr>
          <p:cNvPr id="166" name="Google Shape;166;p2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Pre-tax Medical Insurance Expenses – </a:t>
            </a:r>
            <a:r>
              <a:rPr lang="en-US" sz="3200" dirty="0"/>
              <a:t>cont’d</a:t>
            </a:r>
            <a:endParaRPr sz="3200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>
                <a:solidFill>
                  <a:srgbClr val="FF0000"/>
                </a:solidFill>
              </a:rPr>
              <a:t>Capture pre-tax medical amount in NJ Checklist Subtractions from Income section for later entry in the TaxSlayer State section as after-tax medical expenses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74" name="Google Shape;174;p2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Pretax Medical Insurance Expenses – </a:t>
            </a:r>
            <a:r>
              <a:rPr lang="en-US" sz="3200" dirty="0"/>
              <a:t>cont’d</a:t>
            </a:r>
            <a:endParaRPr sz="3200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2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1278825" y="1450925"/>
            <a:ext cx="9753600" cy="45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13"/>
              <a:buChar char="■"/>
            </a:pPr>
            <a:r>
              <a:rPr lang="en-US" sz="2590" dirty="0"/>
              <a:t>Medicaid waiver payments are paid to a caregiver for providing non-medical support services to an individual in the caregiver’s home</a:t>
            </a:r>
            <a:endParaRPr dirty="0"/>
          </a:p>
          <a:p>
            <a:pPr marL="341305" lvl="0" indent="-341305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13"/>
              <a:buChar char="■"/>
            </a:pPr>
            <a:r>
              <a:rPr lang="en-US" sz="2590" dirty="0"/>
              <a:t>These payments can be excluded from income</a:t>
            </a:r>
            <a:endParaRPr dirty="0"/>
          </a:p>
          <a:p>
            <a:pPr marL="341305" lvl="0" indent="-341305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13"/>
              <a:buChar char="■"/>
            </a:pPr>
            <a:r>
              <a:rPr lang="en-US" sz="2590" dirty="0"/>
              <a:t>If taxpayer receives a tax document for these payments, need to enter into TaxSlayer in a way that excludes the income in the correct way so that gross income, EIC and income for credits are all calculated correctly</a:t>
            </a:r>
            <a:endParaRPr dirty="0"/>
          </a:p>
          <a:p>
            <a:pPr marL="914377" lvl="1" indent="-33813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543"/>
              <a:buChar char="─"/>
            </a:pPr>
            <a:r>
              <a:rPr lang="en-US" sz="2312" dirty="0"/>
              <a:t> See Pub 4012 for details</a:t>
            </a:r>
            <a:endParaRPr dirty="0"/>
          </a:p>
        </p:txBody>
      </p:sp>
      <p:sp>
        <p:nvSpPr>
          <p:cNvPr id="182" name="Google Shape;182;p22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Medicaid Waiver Payments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88" name="Google Shape;188;p23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89" name="Google Shape;189;p23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>
                <a:solidFill>
                  <a:srgbClr val="FF0000"/>
                </a:solidFill>
              </a:rPr>
              <a:t>If entries need to be made on Federal Schedule Other Income to record these payments correctly, may </a:t>
            </a:r>
            <a:r>
              <a:rPr lang="en-US">
                <a:solidFill>
                  <a:srgbClr val="FF0000"/>
                </a:solidFill>
              </a:rPr>
              <a:t>need to capture </a:t>
            </a:r>
            <a:r>
              <a:rPr lang="en-US" dirty="0">
                <a:solidFill>
                  <a:srgbClr val="FF0000"/>
                </a:solidFill>
              </a:rPr>
              <a:t>this information in NJ Checklist Income Subject to Tax section for later entry in TaxSlayer State section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90" name="Google Shape;190;p2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Medicaid Waiver Payments – </a:t>
            </a:r>
            <a:r>
              <a:rPr lang="en-US" sz="3200" dirty="0"/>
              <a:t>cont’d</a:t>
            </a:r>
            <a:endParaRPr sz="32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■"/>
            </a:pPr>
            <a:r>
              <a:rPr lang="en-US" sz="2720"/>
              <a:t>Box 14 – NJ Withholdings for Unemployment, Disability and Family Leave</a:t>
            </a:r>
            <a:endParaRPr sz="2720"/>
          </a:p>
          <a:p>
            <a:pPr marL="341305" lvl="0" indent="-341305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04"/>
              <a:buChar char="■"/>
            </a:pPr>
            <a:r>
              <a:rPr lang="en-US" sz="2720"/>
              <a:t>Excess Withholdings for Unemployment, Disability and Family Leave </a:t>
            </a:r>
            <a:endParaRPr sz="2720"/>
          </a:p>
          <a:p>
            <a:pPr marL="341305" lvl="0" indent="-341305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04"/>
              <a:buChar char="■"/>
            </a:pPr>
            <a:r>
              <a:rPr lang="en-US" sz="2720"/>
              <a:t>Treatment of Disability Income</a:t>
            </a:r>
            <a:endParaRPr/>
          </a:p>
          <a:p>
            <a:pPr marL="341305" lvl="0" indent="-341305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04"/>
              <a:buChar char="■"/>
            </a:pPr>
            <a:r>
              <a:rPr lang="en-US" sz="2720"/>
              <a:t>Treatment of Scholarships &amp; Fellowships</a:t>
            </a:r>
            <a:endParaRPr/>
          </a:p>
          <a:p>
            <a:pPr marL="341305" lvl="0" indent="-341305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04"/>
              <a:buChar char="■"/>
            </a:pPr>
            <a:r>
              <a:rPr lang="en-US" sz="2720"/>
              <a:t>Pre-tax Medical Insurance Expenses</a:t>
            </a:r>
            <a:endParaRPr/>
          </a:p>
          <a:p>
            <a:pPr marL="341305" lvl="0" indent="-341305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04"/>
              <a:buChar char="■"/>
            </a:pPr>
            <a:r>
              <a:rPr lang="en-US" sz="2720"/>
              <a:t>Medicaid waiver payments</a:t>
            </a:r>
            <a:endParaRPr sz="2720"/>
          </a:p>
          <a:p>
            <a:pPr marL="341305" lvl="0" indent="-220400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04"/>
              <a:buNone/>
            </a:pPr>
            <a:endParaRPr sz="2720"/>
          </a:p>
        </p:txBody>
      </p:sp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New Jersey Topics - Wages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body" idx="1"/>
          </p:nvPr>
        </p:nvSpPr>
        <p:spPr>
          <a:xfrm>
            <a:off x="1278833" y="1371600"/>
            <a:ext cx="97536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10"/>
              <a:buChar char="■"/>
            </a:pPr>
            <a:r>
              <a:rPr lang="en-US" sz="1900" dirty="0">
                <a:solidFill>
                  <a:srgbClr val="000000"/>
                </a:solidFill>
              </a:rPr>
              <a:t>NJ taxes withheld from income for unemployment, disability and family leave insurance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Deductible on Federal Schedule A Line 5 unless a private plan (rather than state plan)</a:t>
            </a:r>
            <a:endParaRPr dirty="0"/>
          </a:p>
          <a:p>
            <a:pPr marL="341305" lvl="0" indent="-341305" algn="l" rtl="0">
              <a:spcBef>
                <a:spcPts val="380"/>
              </a:spcBef>
              <a:spcAft>
                <a:spcPts val="0"/>
              </a:spcAft>
              <a:buClr>
                <a:srgbClr val="C00000"/>
              </a:buClr>
              <a:buSzPts val="1710"/>
              <a:buChar char="■"/>
            </a:pPr>
            <a:r>
              <a:rPr lang="en-US" sz="1900" dirty="0">
                <a:solidFill>
                  <a:srgbClr val="000000"/>
                </a:solidFill>
              </a:rPr>
              <a:t>UI/WF/SWF(State Unemployment Insurance)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Choose NJ UI/HC/WD – NJ Unemployment Insurance from  W-2 Box 14 drop-down menu in TaxSlayer (combine together if listed separately)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UI - Unemployment Insurance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WF – Workforce Fund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SWF – Supplemental Workforce Fund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Maximum contribution amount can change each year</a:t>
            </a:r>
            <a:endParaRPr dirty="0"/>
          </a:p>
          <a:p>
            <a:pPr marL="341305" lvl="0" indent="-341305" algn="l" rtl="0">
              <a:spcBef>
                <a:spcPts val="380"/>
              </a:spcBef>
              <a:spcAft>
                <a:spcPts val="0"/>
              </a:spcAft>
              <a:buClr>
                <a:srgbClr val="C00000"/>
              </a:buClr>
              <a:buSzPts val="1710"/>
              <a:buChar char="■"/>
            </a:pPr>
            <a:r>
              <a:rPr lang="en-US" sz="1900" dirty="0">
                <a:solidFill>
                  <a:srgbClr val="000000"/>
                </a:solidFill>
              </a:rPr>
              <a:t>DI(State Disability Insurance)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Choose NJ SDI -  NJ Disability Insurance from W-2 Box 14 drop-down menu in TaxSlayer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Maximum contribution amount can change each year</a:t>
            </a:r>
            <a:endParaRPr dirty="0"/>
          </a:p>
          <a:p>
            <a:pPr marL="341305" lvl="0" indent="-341305" algn="l" rtl="0">
              <a:spcBef>
                <a:spcPts val="380"/>
              </a:spcBef>
              <a:spcAft>
                <a:spcPts val="0"/>
              </a:spcAft>
              <a:buClr>
                <a:srgbClr val="C00000"/>
              </a:buClr>
              <a:buSzPts val="1710"/>
              <a:buChar char="■"/>
            </a:pPr>
            <a:r>
              <a:rPr lang="en-US" sz="1900" dirty="0">
                <a:solidFill>
                  <a:srgbClr val="000000"/>
                </a:solidFill>
              </a:rPr>
              <a:t>FLI(Family Leave Insurance)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Choose NJFLI from W-2 Box 14 drop-down menu in TaxSlayer</a:t>
            </a:r>
            <a:endParaRPr dirty="0"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ts val="1125"/>
              <a:buFont typeface="Noto Sans Symbols"/>
              <a:buChar char="▪"/>
            </a:pPr>
            <a:r>
              <a:rPr lang="en-US" sz="1500" dirty="0">
                <a:solidFill>
                  <a:srgbClr val="000000"/>
                </a:solidFill>
              </a:rPr>
              <a:t>Maximum contribution amount can change each year</a:t>
            </a:r>
            <a:endParaRPr dirty="0"/>
          </a:p>
          <a:p>
            <a:pPr marL="341305" lvl="0" indent="-199065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Box 14 – NJ Withholdings for Unemployment, Disability and Family Leave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body" idx="1"/>
          </p:nvPr>
        </p:nvSpPr>
        <p:spPr>
          <a:xfrm>
            <a:off x="1278825" y="1398325"/>
            <a:ext cx="9753600" cy="46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40"/>
              <a:buFont typeface="Noto Sans Symbols"/>
              <a:buChar char="▪"/>
            </a:pPr>
            <a:r>
              <a:rPr lang="en-US" sz="2960"/>
              <a:t>If any of the withholdings for unemployment, disability or family leave are a Private Plan (indicated by PP #), rather than the state plan, it cannot be claimed on Schedule A.  Use the following process to correct Line 5a:</a:t>
            </a:r>
            <a:endParaRPr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CC0000"/>
              </a:buClr>
              <a:buSzPts val="2849"/>
              <a:buFont typeface="Noto Sans Symbols"/>
              <a:buChar char="▪"/>
            </a:pPr>
            <a:r>
              <a:rPr lang="en-US" sz="2590"/>
              <a:t>Enter Box 14 items as usual.   Unemployment, disability and family leave amounts will flow through to Schedule A Line 5a</a:t>
            </a:r>
            <a:endParaRPr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CC0000"/>
              </a:buClr>
              <a:buSzPts val="2849"/>
              <a:buFont typeface="Noto Sans Symbols"/>
              <a:buChar char="▪"/>
            </a:pPr>
            <a:r>
              <a:rPr lang="en-US" sz="2590"/>
              <a:t>Adjust Line 5a amounts.  Go to </a:t>
            </a:r>
            <a:r>
              <a:rPr lang="en-US" sz="2590">
                <a:solidFill>
                  <a:srgbClr val="0C0C0C"/>
                </a:solidFill>
              </a:rPr>
              <a:t>Federal Section \ Deductions \ Enter Myself \ Itemized \ Taxes You Paid.  Enter</a:t>
            </a:r>
            <a:r>
              <a:rPr lang="en-US" sz="2590"/>
              <a:t> the private plan amount as a negative number on the Additional State and Local Income Tax line</a:t>
            </a:r>
            <a:endParaRPr/>
          </a:p>
          <a:p>
            <a:pPr marL="1428715" lvl="2" indent="-130677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ts val="2442"/>
              <a:buFont typeface="Noto Sans Symbols"/>
              <a:buNone/>
            </a:pPr>
            <a:endParaRPr sz="2220"/>
          </a:p>
          <a:p>
            <a:pPr marL="685800" lvl="2" indent="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A0C6BA"/>
              </a:buClr>
              <a:buSzPts val="1018"/>
              <a:buNone/>
            </a:pPr>
            <a:endParaRPr sz="1850">
              <a:solidFill>
                <a:srgbClr val="000000"/>
              </a:solidFill>
            </a:endParaRPr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Box 14 – Private Plan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>
                <a:solidFill>
                  <a:srgbClr val="FF0000"/>
                </a:solidFill>
              </a:rPr>
              <a:t>Capture </a:t>
            </a:r>
            <a:r>
              <a:rPr lang="en-US">
                <a:solidFill>
                  <a:srgbClr val="FF0000"/>
                </a:solidFill>
              </a:rPr>
              <a:t>employer EIN </a:t>
            </a:r>
            <a:r>
              <a:rPr lang="en-US" dirty="0">
                <a:solidFill>
                  <a:srgbClr val="FF0000"/>
                </a:solidFill>
              </a:rPr>
              <a:t>and private plan number on NJ Checklist </a:t>
            </a:r>
            <a:endParaRPr dirty="0">
              <a:solidFill>
                <a:srgbClr val="FF0000"/>
              </a:solidFill>
            </a:endParaRPr>
          </a:p>
          <a:p>
            <a:pPr marL="341305" lvl="0" indent="-341305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In TS, when preparing the NJ State Return, navigate to Payments/Private Plan</a:t>
            </a:r>
            <a:endParaRPr dirty="0"/>
          </a:p>
          <a:p>
            <a:pPr marL="341305" lvl="0" indent="-341305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Enter employer EIN and private plan number from NJ Checklist</a:t>
            </a:r>
            <a:endParaRPr dirty="0"/>
          </a:p>
        </p:txBody>
      </p:sp>
      <p:sp>
        <p:nvSpPr>
          <p:cNvPr id="117" name="Google Shape;117;p1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Box 14 – Private Plan – </a:t>
            </a:r>
            <a:r>
              <a:rPr lang="en-US" sz="3200" dirty="0"/>
              <a:t>cont’d</a:t>
            </a:r>
            <a:endParaRPr sz="32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NJSUI, NJSDI, and NJFLI have maximum amounts of withholding per year</a:t>
            </a:r>
            <a:endParaRPr dirty="0"/>
          </a:p>
          <a:p>
            <a:pPr marL="914377" lvl="1" indent="-338130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Maximums may change every year</a:t>
            </a:r>
            <a:endParaRPr dirty="0"/>
          </a:p>
          <a:p>
            <a:pPr marL="341305" lvl="0" indent="-341305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Each employer is responsible for not withholding more than the maximum amounts</a:t>
            </a:r>
            <a:endParaRPr dirty="0"/>
          </a:p>
          <a:p>
            <a:pPr marL="914377" lvl="1" indent="-338130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If any given employer withholds too much, employee must resolve with employer</a:t>
            </a:r>
            <a:endParaRPr dirty="0"/>
          </a:p>
        </p:txBody>
      </p:sp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Excess Withholdings for Unemployment, Disability and Family Leave </a:t>
            </a:r>
            <a:endParaRPr sz="360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If taxpayer or spouse has multiple employers, combined withholdings may exceed maximums</a:t>
            </a:r>
            <a:endParaRPr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NJ allows taxpayer to claim a credit for the excess withheld on NJ 1040 by completing Form NJ 2540</a:t>
            </a:r>
            <a:endParaRPr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TaxSlayer automatically transfers amounts from W-2 Box 14 to Form 2450 if multiple employers.  Also calculates amounts withheld that are greater than maximums</a:t>
            </a:r>
            <a:endParaRPr dirty="0"/>
          </a:p>
          <a:p>
            <a:pPr marL="1428715" lvl="2" indent="-28574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2442"/>
              <a:buChar char="•"/>
            </a:pPr>
            <a:r>
              <a:rPr lang="en-US" sz="2220" dirty="0"/>
              <a:t>For Private Plans, you need to enter the EIN and private plan number in the NJ return as indicated on previous slide</a:t>
            </a:r>
            <a:endParaRPr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Credits will appear on NJ 1040 Lines 57 – 59 as appropriate</a:t>
            </a:r>
            <a:endParaRPr dirty="0"/>
          </a:p>
          <a:p>
            <a:pPr marL="341305" lvl="0" indent="-209732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 dirty="0"/>
          </a:p>
        </p:txBody>
      </p:sp>
      <p:sp>
        <p:nvSpPr>
          <p:cNvPr id="133" name="Google Shape;133;p1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Excess Withholdings for Unemployment, Disability and Family Leave – </a:t>
            </a:r>
            <a:r>
              <a:rPr lang="en-US" sz="3200" dirty="0"/>
              <a:t>cont’d</a:t>
            </a:r>
            <a:endParaRPr sz="32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278825" y="1424926"/>
            <a:ext cx="9753600" cy="43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Under Federal law, 1099-R disability income is taxed as wages for taxpayers under the minimum retirement age for their employer plan</a:t>
            </a:r>
            <a:endParaRPr dirty="0"/>
          </a:p>
          <a:p>
            <a:pPr marL="341305" lvl="0" indent="-341305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NJ law treats disability income differently</a:t>
            </a:r>
            <a:endParaRPr dirty="0"/>
          </a:p>
          <a:p>
            <a:pPr marL="341305" lvl="0" indent="-341305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Key determinant for treatment of 1099-R disability income on NJ return is person’s age</a:t>
            </a:r>
            <a:endParaRPr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Disability income on NJ return taxable if age is 65 or over (treated as a regular pension)</a:t>
            </a:r>
            <a:endParaRPr dirty="0"/>
          </a:p>
          <a:p>
            <a:pPr marL="914377" lvl="1" indent="-33813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Disability income on NJ return not taxable if age less than 65</a:t>
            </a:r>
            <a:endParaRPr dirty="0"/>
          </a:p>
          <a:p>
            <a:pPr marL="341305" lvl="0" indent="-209732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 dirty="0"/>
          </a:p>
        </p:txBody>
      </p:sp>
      <p:sp>
        <p:nvSpPr>
          <p:cNvPr id="141" name="Google Shape;141;p17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Treatment of Disability Income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>
            <a:spLocks noGrp="1"/>
          </p:cNvSpPr>
          <p:nvPr>
            <p:ph type="ftr" idx="11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ldNum" idx="12"/>
          </p:nvPr>
        </p:nvSpPr>
        <p:spPr>
          <a:xfrm>
            <a:off x="609603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1305" lvl="0" indent="-34130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sz="2800" dirty="0"/>
              <a:t>Scholarships and fellowships are taxable unless they satisfy all the following conditions</a:t>
            </a:r>
            <a:endParaRPr sz="2800" dirty="0"/>
          </a:p>
          <a:p>
            <a:pPr marL="914377" lvl="1" indent="-33813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980"/>
              <a:buChar char="─"/>
            </a:pPr>
            <a:r>
              <a:rPr lang="en-US" sz="2000" dirty="0"/>
              <a:t>Primary purpose of grant is to further recipient’s education or training    </a:t>
            </a:r>
            <a:r>
              <a:rPr lang="en-US" sz="2000" b="1" dirty="0"/>
              <a:t>AND</a:t>
            </a:r>
            <a:endParaRPr sz="2000" dirty="0"/>
          </a:p>
          <a:p>
            <a:pPr marL="914377" lvl="1" indent="-33813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980"/>
              <a:buChar char="─"/>
            </a:pPr>
            <a:r>
              <a:rPr lang="en-US" sz="2000" dirty="0"/>
              <a:t>Grant is not payment for past, present, or future services or payment for services which are subject to supervision of grantor (for example, fellowship for teaching)   </a:t>
            </a:r>
            <a:r>
              <a:rPr lang="en-US" sz="2000" b="1" dirty="0"/>
              <a:t>AND</a:t>
            </a:r>
            <a:endParaRPr sz="2000" dirty="0"/>
          </a:p>
          <a:p>
            <a:pPr marL="914377" lvl="1" indent="-33813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980"/>
              <a:buChar char="─"/>
            </a:pPr>
            <a:r>
              <a:rPr lang="en-US" sz="2000" dirty="0"/>
              <a:t>Grant is not for the benefit of grantor</a:t>
            </a:r>
            <a:endParaRPr sz="2000" dirty="0"/>
          </a:p>
          <a:p>
            <a:pPr marL="341305" lvl="0" indent="-341305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sz="2800" dirty="0">
                <a:solidFill>
                  <a:srgbClr val="FF0000"/>
                </a:solidFill>
              </a:rPr>
              <a:t>Capture NJ taxable scholarship amount in NJ Checklist Income Subject to Tax section for later entry in TaxSlayer State section </a:t>
            </a:r>
            <a:endParaRPr sz="2800" dirty="0">
              <a:solidFill>
                <a:srgbClr val="FF0000"/>
              </a:solidFill>
            </a:endParaRPr>
          </a:p>
          <a:p>
            <a:pPr marL="341305" lvl="0" indent="-199065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49" name="Google Shape;149;p18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Treatment of Scholarships and Fellowships</a:t>
            </a:r>
            <a:endParaRPr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1061</Words>
  <Application>Microsoft Office PowerPoint</Application>
  <PresentationFormat>Widescreen</PresentationFormat>
  <Paragraphs>106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Noto Sans Symbols</vt:lpstr>
      <vt:lpstr>2018 Templet</vt:lpstr>
      <vt:lpstr>Wages</vt:lpstr>
      <vt:lpstr>New Jersey Topics - Wages</vt:lpstr>
      <vt:lpstr>Box 14 – NJ Withholdings for Unemployment, Disability and Family Leave</vt:lpstr>
      <vt:lpstr>Box 14 – Private Plan</vt:lpstr>
      <vt:lpstr>Box 14 – Private Plan – cont’d</vt:lpstr>
      <vt:lpstr>Excess Withholdings for Unemployment, Disability and Family Leave </vt:lpstr>
      <vt:lpstr>Excess Withholdings for Unemployment, Disability and Family Leave – cont’d</vt:lpstr>
      <vt:lpstr>Treatment of Disability Income</vt:lpstr>
      <vt:lpstr>Treatment of Scholarships and Fellowships</vt:lpstr>
      <vt:lpstr>Pretax Medical Insurance Expenses</vt:lpstr>
      <vt:lpstr>Pretax Medical Insurance Expenses – cont’d</vt:lpstr>
      <vt:lpstr>Pre-tax Medical Insurance Expenses – cont’d</vt:lpstr>
      <vt:lpstr>Pretax Medical Insurance Expenses – cont’d</vt:lpstr>
      <vt:lpstr>Medicaid Waiver Payments</vt:lpstr>
      <vt:lpstr>Medicaid Waiver Payments – cont’d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Wages</dc:title>
  <dc:creator>kathy</dc:creator>
  <cp:lastModifiedBy>Al TP4F</cp:lastModifiedBy>
  <cp:revision>10</cp:revision>
  <dcterms:modified xsi:type="dcterms:W3CDTF">2018-11-23T01:39:04Z</dcterms:modified>
</cp:coreProperties>
</file>